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58"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9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FEBBD-2E9A-4C85-9B48-3F1A7C829118}" type="datetimeFigureOut">
              <a:rPr lang="en-US" smtClean="0"/>
              <a:t>4/7/2017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EC7C7C-096F-41AC-917E-D4979410EE1D}" type="slidenum">
              <a:rPr lang="en-US" smtClean="0"/>
              <a:t>‹#›</a:t>
            </a:fld>
            <a:endParaRPr lang="en-US"/>
          </a:p>
        </p:txBody>
      </p:sp>
    </p:spTree>
    <p:extLst>
      <p:ext uri="{BB962C8B-B14F-4D97-AF65-F5344CB8AC3E}">
        <p14:creationId xmlns:p14="http://schemas.microsoft.com/office/powerpoint/2010/main" val="2695808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a:t>
            </a:r>
            <a:r>
              <a:rPr lang="en-US" baseline="0" dirty="0"/>
              <a:t> is given an initial condition and a rule to follow, which determines the output of the next time step. Reversible CA are CA that can be run backwards and still be a cellular automata. OEE can simply be defined as an “on-going production of complexity” and can be said to be one of the defining features of life.</a:t>
            </a:r>
            <a:endParaRPr lang="en-US" dirty="0"/>
          </a:p>
        </p:txBody>
      </p:sp>
      <p:sp>
        <p:nvSpPr>
          <p:cNvPr id="4" name="Slide Number Placeholder 3"/>
          <p:cNvSpPr>
            <a:spLocks noGrp="1"/>
          </p:cNvSpPr>
          <p:nvPr>
            <p:ph type="sldNum" sz="quarter" idx="10"/>
          </p:nvPr>
        </p:nvSpPr>
        <p:spPr/>
        <p:txBody>
          <a:bodyPr/>
          <a:lstStyle/>
          <a:p>
            <a:fld id="{27EC7C7C-096F-41AC-917E-D4979410EE1D}" type="slidenum">
              <a:rPr lang="en-US" smtClean="0"/>
              <a:t>2</a:t>
            </a:fld>
            <a:endParaRPr lang="en-US"/>
          </a:p>
        </p:txBody>
      </p:sp>
    </p:spTree>
    <p:extLst>
      <p:ext uri="{BB962C8B-B14F-4D97-AF65-F5344CB8AC3E}">
        <p14:creationId xmlns:p14="http://schemas.microsoft.com/office/powerpoint/2010/main" val="1790917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note: A CA that is</a:t>
            </a:r>
            <a:r>
              <a:rPr lang="en-US" baseline="0" dirty="0"/>
              <a:t> stuck in a cycle of all 1s or all 0s will continuously be in a state of all 1s or all 0s. If it is any other state, it can never become all 1s or all 0s.</a:t>
            </a:r>
            <a:endParaRPr lang="en-US" dirty="0"/>
          </a:p>
        </p:txBody>
      </p:sp>
      <p:sp>
        <p:nvSpPr>
          <p:cNvPr id="4" name="Slide Number Placeholder 3"/>
          <p:cNvSpPr>
            <a:spLocks noGrp="1"/>
          </p:cNvSpPr>
          <p:nvPr>
            <p:ph type="sldNum" sz="quarter" idx="10"/>
          </p:nvPr>
        </p:nvSpPr>
        <p:spPr/>
        <p:txBody>
          <a:bodyPr/>
          <a:lstStyle/>
          <a:p>
            <a:fld id="{27EC7C7C-096F-41AC-917E-D4979410EE1D}" type="slidenum">
              <a:rPr lang="en-US" smtClean="0"/>
              <a:t>3</a:t>
            </a:fld>
            <a:endParaRPr lang="en-US"/>
          </a:p>
        </p:txBody>
      </p:sp>
    </p:spTree>
    <p:extLst>
      <p:ext uri="{BB962C8B-B14F-4D97-AF65-F5344CB8AC3E}">
        <p14:creationId xmlns:p14="http://schemas.microsoft.com/office/powerpoint/2010/main" val="3450442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a:t>
            </a:r>
            <a:r>
              <a:rPr lang="en-US" baseline="0" dirty="0"/>
              <a:t> original question: Which rule gives us the longest state trajectory when JUST looking at reversible rules? Our control case selected a random rule to start with and updated itself as it progressed to 2^w. These two graphs, one of width 3 and the other of width 7, demonstrate our overall findings for all widths 3 through 7. We found that our trajectory was actually dependent on the INITIAL CONDITION, and NOT THE RULE. Information is preserved in the initial condition, where it will never reach a dead space (either it will be complex or it will be all 1s or all 0s). </a:t>
            </a:r>
            <a:endParaRPr lang="en-US" dirty="0"/>
          </a:p>
        </p:txBody>
      </p:sp>
      <p:sp>
        <p:nvSpPr>
          <p:cNvPr id="4" name="Slide Number Placeholder 3"/>
          <p:cNvSpPr>
            <a:spLocks noGrp="1"/>
          </p:cNvSpPr>
          <p:nvPr>
            <p:ph type="sldNum" sz="quarter" idx="10"/>
          </p:nvPr>
        </p:nvSpPr>
        <p:spPr/>
        <p:txBody>
          <a:bodyPr/>
          <a:lstStyle/>
          <a:p>
            <a:fld id="{27EC7C7C-096F-41AC-917E-D4979410EE1D}" type="slidenum">
              <a:rPr lang="en-US" smtClean="0"/>
              <a:t>4</a:t>
            </a:fld>
            <a:endParaRPr lang="en-US"/>
          </a:p>
        </p:txBody>
      </p:sp>
    </p:spTree>
    <p:extLst>
      <p:ext uri="{BB962C8B-B14F-4D97-AF65-F5344CB8AC3E}">
        <p14:creationId xmlns:p14="http://schemas.microsoft.com/office/powerpoint/2010/main" val="504425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06B580CE-A8CB-4783-9AD5-651E471DC600}"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3177584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06B580CE-A8CB-4783-9AD5-651E471DC600}"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7807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06B580CE-A8CB-4783-9AD5-651E471DC600}"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406650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06B580CE-A8CB-4783-9AD5-651E471DC600}"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137302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B580CE-A8CB-4783-9AD5-651E471DC600}" type="datetimeFigureOut">
              <a:rPr lang="en-US" smtClean="0"/>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406817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06B580CE-A8CB-4783-9AD5-651E471DC600}"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3419776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06B580CE-A8CB-4783-9AD5-651E471DC600}" type="datetimeFigureOut">
              <a:rPr lang="en-US" smtClean="0"/>
              <a:t>4/6/2017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12051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06B580CE-A8CB-4783-9AD5-651E471DC600}" type="datetimeFigureOut">
              <a:rPr lang="en-US" smtClean="0"/>
              <a:t>4/6/2017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167128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580CE-A8CB-4783-9AD5-651E471DC600}" type="datetimeFigureOut">
              <a:rPr lang="en-US" smtClean="0"/>
              <a:t>4/6/2017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2231173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B580CE-A8CB-4783-9AD5-651E471DC600}"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425951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B580CE-A8CB-4783-9AD5-651E471DC600}" type="datetimeFigureOut">
              <a:rPr lang="en-US" smtClean="0"/>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9E6CF-5547-4393-8BFE-EF9CBAA063D1}" type="slidenum">
              <a:rPr lang="en-US" smtClean="0"/>
              <a:t>‹#›</a:t>
            </a:fld>
            <a:endParaRPr lang="en-US"/>
          </a:p>
        </p:txBody>
      </p:sp>
    </p:spTree>
    <p:extLst>
      <p:ext uri="{BB962C8B-B14F-4D97-AF65-F5344CB8AC3E}">
        <p14:creationId xmlns:p14="http://schemas.microsoft.com/office/powerpoint/2010/main" val="86834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580CE-A8CB-4783-9AD5-651E471DC600}" type="datetimeFigureOut">
              <a:rPr lang="en-US" smtClean="0"/>
              <a:t>4/6/2017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9E6CF-5547-4393-8BFE-EF9CBAA063D1}" type="slidenum">
              <a:rPr lang="en-US" smtClean="0"/>
              <a:t>‹#›</a:t>
            </a:fld>
            <a:endParaRPr lang="en-US"/>
          </a:p>
        </p:txBody>
      </p:sp>
    </p:spTree>
    <p:extLst>
      <p:ext uri="{BB962C8B-B14F-4D97-AF65-F5344CB8AC3E}">
        <p14:creationId xmlns:p14="http://schemas.microsoft.com/office/powerpoint/2010/main" val="2875925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5" Type="http://schemas.openxmlformats.org/officeDocument/2006/relationships/image" Target="../media/image11.JPG"/><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solidFill>
                  <a:schemeClr val="bg1"/>
                </a:solidFill>
              </a:rPr>
              <a:t>Testing Mechanisms for Open-ended Evolution in Reversible CA</a:t>
            </a:r>
          </a:p>
        </p:txBody>
      </p:sp>
      <p:sp>
        <p:nvSpPr>
          <p:cNvPr id="3" name="Subtitle 2"/>
          <p:cNvSpPr>
            <a:spLocks noGrp="1"/>
          </p:cNvSpPr>
          <p:nvPr>
            <p:ph type="subTitle" idx="1"/>
          </p:nvPr>
        </p:nvSpPr>
        <p:spPr>
          <a:xfrm>
            <a:off x="1524000" y="4364038"/>
            <a:ext cx="9144000" cy="1655762"/>
          </a:xfrm>
        </p:spPr>
        <p:txBody>
          <a:bodyPr>
            <a:normAutofit/>
          </a:bodyPr>
          <a:lstStyle/>
          <a:p>
            <a:r>
              <a:rPr lang="en-US" sz="3600" dirty="0">
                <a:solidFill>
                  <a:schemeClr val="bg1"/>
                </a:solidFill>
              </a:rPr>
              <a:t>Angelica Berner</a:t>
            </a:r>
          </a:p>
        </p:txBody>
      </p:sp>
    </p:spTree>
    <p:extLst>
      <p:ext uri="{BB962C8B-B14F-4D97-AF65-F5344CB8AC3E}">
        <p14:creationId xmlns:p14="http://schemas.microsoft.com/office/powerpoint/2010/main" val="2986415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What does any of that mean?</a:t>
            </a:r>
          </a:p>
        </p:txBody>
      </p:sp>
      <p:sp>
        <p:nvSpPr>
          <p:cNvPr id="5" name="Rectangle 4"/>
          <p:cNvSpPr/>
          <p:nvPr/>
        </p:nvSpPr>
        <p:spPr>
          <a:xfrm>
            <a:off x="6591299" y="1690688"/>
            <a:ext cx="5283374" cy="43679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732673" y="2182203"/>
            <a:ext cx="5000625" cy="3384899"/>
          </a:xfrm>
        </p:spPr>
      </p:pic>
      <p:sp>
        <p:nvSpPr>
          <p:cNvPr id="6" name="TextBox 5"/>
          <p:cNvSpPr txBox="1"/>
          <p:nvPr/>
        </p:nvSpPr>
        <p:spPr>
          <a:xfrm>
            <a:off x="217075" y="1379310"/>
            <a:ext cx="6232849" cy="590931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3600" dirty="0">
                <a:solidFill>
                  <a:schemeClr val="bg1"/>
                </a:solidFill>
              </a:rPr>
              <a:t>Computational model that evolves over time</a:t>
            </a:r>
          </a:p>
          <a:p>
            <a:pPr marL="285750" indent="-285750">
              <a:lnSpc>
                <a:spcPct val="150000"/>
              </a:lnSpc>
              <a:buFont typeface="Arial" panose="020B0604020202020204" pitchFamily="34" charset="0"/>
              <a:buChar char="•"/>
            </a:pPr>
            <a:r>
              <a:rPr lang="en-US" sz="3600" dirty="0">
                <a:solidFill>
                  <a:schemeClr val="bg1"/>
                </a:solidFill>
              </a:rPr>
              <a:t>Cellular Automata can be reversible</a:t>
            </a:r>
          </a:p>
          <a:p>
            <a:pPr marL="285750" indent="-285750">
              <a:lnSpc>
                <a:spcPct val="150000"/>
              </a:lnSpc>
              <a:buFont typeface="Arial" panose="020B0604020202020204" pitchFamily="34" charset="0"/>
              <a:buChar char="•"/>
            </a:pPr>
            <a:r>
              <a:rPr lang="en-US" sz="3600" dirty="0">
                <a:solidFill>
                  <a:schemeClr val="bg1"/>
                </a:solidFill>
              </a:rPr>
              <a:t>CA have potential to demonstrate OEE</a:t>
            </a:r>
          </a:p>
          <a:p>
            <a:pPr marL="285750" indent="-285750">
              <a:buFont typeface="Arial" panose="020B0604020202020204" pitchFamily="34" charset="0"/>
              <a:buChar char="•"/>
            </a:pPr>
            <a:endParaRPr lang="en-US" sz="3600" dirty="0">
              <a:solidFill>
                <a:schemeClr val="bg1"/>
              </a:solidFill>
            </a:endParaRPr>
          </a:p>
          <a:p>
            <a:pPr marL="285750" indent="-285750">
              <a:buFont typeface="Arial" panose="020B0604020202020204" pitchFamily="34" charset="0"/>
              <a:buChar char="•"/>
            </a:pPr>
            <a:endParaRPr lang="en-US" dirty="0">
              <a:solidFill>
                <a:schemeClr val="bg1"/>
              </a:solidFill>
            </a:endParaRPr>
          </a:p>
        </p:txBody>
      </p:sp>
      <p:sp>
        <p:nvSpPr>
          <p:cNvPr id="7" name="TextBox 6"/>
          <p:cNvSpPr txBox="1"/>
          <p:nvPr/>
        </p:nvSpPr>
        <p:spPr>
          <a:xfrm>
            <a:off x="6907228" y="5613670"/>
            <a:ext cx="4651514" cy="261610"/>
          </a:xfrm>
          <a:prstGeom prst="rect">
            <a:avLst/>
          </a:prstGeom>
          <a:noFill/>
        </p:spPr>
        <p:txBody>
          <a:bodyPr wrap="square" rtlCol="0">
            <a:spAutoFit/>
          </a:bodyPr>
          <a:lstStyle/>
          <a:p>
            <a:r>
              <a:rPr lang="en-US" sz="1100" dirty="0"/>
              <a:t>http://mathworld.wolfram.com/images/eps-gif/ElementaryCARule030_700.gif</a:t>
            </a:r>
            <a:endParaRPr lang="en-US" sz="1100" dirty="0"/>
          </a:p>
        </p:txBody>
      </p:sp>
    </p:spTree>
    <p:extLst>
      <p:ext uri="{BB962C8B-B14F-4D97-AF65-F5344CB8AC3E}">
        <p14:creationId xmlns:p14="http://schemas.microsoft.com/office/powerpoint/2010/main" val="485207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Important Note</a:t>
            </a:r>
          </a:p>
        </p:txBody>
      </p:sp>
      <p:sp>
        <p:nvSpPr>
          <p:cNvPr id="52" name="Rectangle 51"/>
          <p:cNvSpPr/>
          <p:nvPr/>
        </p:nvSpPr>
        <p:spPr>
          <a:xfrm>
            <a:off x="3023506" y="2108103"/>
            <a:ext cx="6341165" cy="39855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p:cNvGrpSpPr/>
          <p:nvPr/>
        </p:nvGrpSpPr>
        <p:grpSpPr>
          <a:xfrm>
            <a:off x="3669536" y="2720713"/>
            <a:ext cx="5049103" cy="2760369"/>
            <a:chOff x="2530168" y="20935406"/>
            <a:chExt cx="5049103" cy="2760369"/>
          </a:xfrm>
        </p:grpSpPr>
        <p:grpSp>
          <p:nvGrpSpPr>
            <p:cNvPr id="29" name="Group 28"/>
            <p:cNvGrpSpPr/>
            <p:nvPr/>
          </p:nvGrpSpPr>
          <p:grpSpPr>
            <a:xfrm>
              <a:off x="3046691" y="20935406"/>
              <a:ext cx="3941292" cy="2760369"/>
              <a:chOff x="3046691" y="20935406"/>
              <a:chExt cx="3941292" cy="2760369"/>
            </a:xfrm>
          </p:grpSpPr>
          <p:grpSp>
            <p:nvGrpSpPr>
              <p:cNvPr id="32" name="Group 31"/>
              <p:cNvGrpSpPr/>
              <p:nvPr/>
            </p:nvGrpSpPr>
            <p:grpSpPr>
              <a:xfrm>
                <a:off x="3382963" y="20935406"/>
                <a:ext cx="3197224" cy="2681937"/>
                <a:chOff x="16916400" y="16026310"/>
                <a:chExt cx="3197224" cy="2681937"/>
              </a:xfrm>
            </p:grpSpPr>
            <p:sp>
              <p:nvSpPr>
                <p:cNvPr id="37" name="Flowchart: Connector 36"/>
                <p:cNvSpPr/>
                <p:nvPr/>
              </p:nvSpPr>
              <p:spPr bwMode="auto">
                <a:xfrm>
                  <a:off x="19103975" y="161174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38" name="Flowchart: Connector 37"/>
                <p:cNvSpPr/>
                <p:nvPr/>
              </p:nvSpPr>
              <p:spPr bwMode="auto">
                <a:xfrm>
                  <a:off x="17656175" y="174890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39" name="Flowchart: Connector 38"/>
                <p:cNvSpPr/>
                <p:nvPr/>
              </p:nvSpPr>
              <p:spPr bwMode="auto">
                <a:xfrm>
                  <a:off x="19103975" y="174890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40" name="Flowchart: Connector 39"/>
                <p:cNvSpPr/>
                <p:nvPr/>
              </p:nvSpPr>
              <p:spPr bwMode="auto">
                <a:xfrm>
                  <a:off x="17656175" y="184034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41" name="Flowchart: Connector 40"/>
                <p:cNvSpPr/>
                <p:nvPr/>
              </p:nvSpPr>
              <p:spPr bwMode="auto">
                <a:xfrm>
                  <a:off x="19103975" y="184034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42" name="Flowchart: Connector 41"/>
                <p:cNvSpPr/>
                <p:nvPr/>
              </p:nvSpPr>
              <p:spPr bwMode="auto">
                <a:xfrm>
                  <a:off x="17656175" y="16117447"/>
                  <a:ext cx="304800" cy="304800"/>
                </a:xfrm>
                <a:prstGeom prst="flowChartConnector">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cxnSp>
              <p:nvCxnSpPr>
                <p:cNvPr id="43" name="Straight Arrow Connector 42"/>
                <p:cNvCxnSpPr/>
                <p:nvPr/>
              </p:nvCxnSpPr>
              <p:spPr bwMode="auto">
                <a:xfrm>
                  <a:off x="17808575" y="17641447"/>
                  <a:ext cx="144780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4" name="Straight Arrow Connector 43"/>
                <p:cNvCxnSpPr/>
                <p:nvPr/>
              </p:nvCxnSpPr>
              <p:spPr bwMode="auto">
                <a:xfrm>
                  <a:off x="19256375" y="17641447"/>
                  <a:ext cx="0" cy="91440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5" name="Straight Arrow Connector 44"/>
                <p:cNvCxnSpPr/>
                <p:nvPr/>
              </p:nvCxnSpPr>
              <p:spPr bwMode="auto">
                <a:xfrm flipH="1" flipV="1">
                  <a:off x="17808574" y="18555847"/>
                  <a:ext cx="1447801" cy="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6" name="Straight Arrow Connector 45"/>
                <p:cNvCxnSpPr/>
                <p:nvPr/>
              </p:nvCxnSpPr>
              <p:spPr bwMode="auto">
                <a:xfrm flipH="1" flipV="1">
                  <a:off x="17808574" y="17630187"/>
                  <a:ext cx="1" cy="90313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7" name="Straight Arrow Connector 46"/>
                <p:cNvCxnSpPr/>
                <p:nvPr/>
              </p:nvCxnSpPr>
              <p:spPr bwMode="auto">
                <a:xfrm flipV="1">
                  <a:off x="17976235" y="17797907"/>
                  <a:ext cx="1127740" cy="650177"/>
                </a:xfrm>
                <a:prstGeom prst="straightConnector1">
                  <a:avLst/>
                </a:prstGeom>
                <a:solidFill>
                  <a:schemeClr val="accent1"/>
                </a:solidFill>
                <a:ln w="9525" cap="flat" cmpd="sng" algn="ctr">
                  <a:solidFill>
                    <a:schemeClr val="tx1"/>
                  </a:solidFill>
                  <a:prstDash val="solid"/>
                  <a:round/>
                  <a:headEnd type="triangle"/>
                  <a:tailEnd type="triangle"/>
                </a:ln>
                <a:effectLst/>
              </p:spPr>
            </p:cxnSp>
            <p:cxnSp>
              <p:nvCxnSpPr>
                <p:cNvPr id="48" name="Straight Arrow Connector 47"/>
                <p:cNvCxnSpPr/>
                <p:nvPr/>
              </p:nvCxnSpPr>
              <p:spPr bwMode="auto">
                <a:xfrm>
                  <a:off x="17928109" y="17772287"/>
                  <a:ext cx="1152585" cy="701415"/>
                </a:xfrm>
                <a:prstGeom prst="straightConnector1">
                  <a:avLst/>
                </a:prstGeom>
                <a:solidFill>
                  <a:schemeClr val="accent1"/>
                </a:solidFill>
                <a:ln w="9525" cap="flat" cmpd="sng" algn="ctr">
                  <a:solidFill>
                    <a:schemeClr val="tx1"/>
                  </a:solidFill>
                  <a:prstDash val="solid"/>
                  <a:round/>
                  <a:headEnd type="triangle"/>
                  <a:tailEnd type="triangle"/>
                </a:ln>
                <a:effectLst/>
              </p:spPr>
            </p:cxnSp>
            <p:sp>
              <p:nvSpPr>
                <p:cNvPr id="49" name="Curved Left Arrow 2109"/>
                <p:cNvSpPr/>
                <p:nvPr/>
              </p:nvSpPr>
              <p:spPr bwMode="auto">
                <a:xfrm rot="10800000">
                  <a:off x="16916400" y="16026310"/>
                  <a:ext cx="552449" cy="459981"/>
                </a:xfrm>
                <a:prstGeom prst="curvedLeftArrow">
                  <a:avLst>
                    <a:gd name="adj1" fmla="val 9283"/>
                    <a:gd name="adj2" fmla="val 50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sp>
              <p:nvSpPr>
                <p:cNvPr id="50" name="Curved Left Arrow 127"/>
                <p:cNvSpPr/>
                <p:nvPr/>
              </p:nvSpPr>
              <p:spPr bwMode="auto">
                <a:xfrm>
                  <a:off x="19561175" y="16117447"/>
                  <a:ext cx="552449" cy="459981"/>
                </a:xfrm>
                <a:prstGeom prst="curvedLeftArrow">
                  <a:avLst>
                    <a:gd name="adj1" fmla="val 9283"/>
                    <a:gd name="adj2" fmla="val 50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a:ln>
                      <a:noFill/>
                    </a:ln>
                    <a:solidFill>
                      <a:schemeClr val="tx1"/>
                    </a:solidFill>
                    <a:effectLst/>
                    <a:latin typeface="Arial" charset="0"/>
                  </a:endParaRPr>
                </a:p>
              </p:txBody>
            </p:sp>
            <p:cxnSp>
              <p:nvCxnSpPr>
                <p:cNvPr id="51" name="Straight Arrow Connector 50"/>
                <p:cNvCxnSpPr/>
                <p:nvPr/>
              </p:nvCxnSpPr>
              <p:spPr bwMode="auto">
                <a:xfrm>
                  <a:off x="17966417" y="16269847"/>
                  <a:ext cx="1104459" cy="0"/>
                </a:xfrm>
                <a:prstGeom prst="straightConnector1">
                  <a:avLst/>
                </a:prstGeom>
                <a:solidFill>
                  <a:schemeClr val="accent1"/>
                </a:solidFill>
                <a:ln w="9525" cap="flat" cmpd="sng" algn="ctr">
                  <a:solidFill>
                    <a:schemeClr val="tx1"/>
                  </a:solidFill>
                  <a:prstDash val="solid"/>
                  <a:round/>
                  <a:headEnd type="triangle"/>
                  <a:tailEnd type="triangle"/>
                </a:ln>
                <a:effectLst/>
              </p:spPr>
            </p:cxnSp>
          </p:grpSp>
          <p:sp>
            <p:nvSpPr>
              <p:cNvPr id="33" name="TextBox 32"/>
              <p:cNvSpPr txBox="1"/>
              <p:nvPr/>
            </p:nvSpPr>
            <p:spPr>
              <a:xfrm>
                <a:off x="3048225" y="23231293"/>
                <a:ext cx="898832" cy="461665"/>
              </a:xfrm>
              <a:prstGeom prst="rect">
                <a:avLst/>
              </a:prstGeom>
              <a:noFill/>
            </p:spPr>
            <p:txBody>
              <a:bodyPr wrap="square" rtlCol="0">
                <a:spAutoFit/>
              </a:bodyPr>
              <a:lstStyle/>
              <a:p>
                <a:r>
                  <a:rPr lang="en-US" sz="2400" dirty="0"/>
                  <a:t>101</a:t>
                </a:r>
              </a:p>
            </p:txBody>
          </p:sp>
          <p:sp>
            <p:nvSpPr>
              <p:cNvPr id="34" name="TextBox 33"/>
              <p:cNvSpPr txBox="1"/>
              <p:nvPr/>
            </p:nvSpPr>
            <p:spPr>
              <a:xfrm>
                <a:off x="6089151" y="23234110"/>
                <a:ext cx="898832" cy="461665"/>
              </a:xfrm>
              <a:prstGeom prst="rect">
                <a:avLst/>
              </a:prstGeom>
              <a:noFill/>
            </p:spPr>
            <p:txBody>
              <a:bodyPr wrap="square" rtlCol="0">
                <a:spAutoFit/>
              </a:bodyPr>
              <a:lstStyle/>
              <a:p>
                <a:r>
                  <a:rPr lang="en-US" sz="2400" dirty="0"/>
                  <a:t>010</a:t>
                </a:r>
              </a:p>
            </p:txBody>
          </p:sp>
          <p:sp>
            <p:nvSpPr>
              <p:cNvPr id="35" name="TextBox 34"/>
              <p:cNvSpPr txBox="1"/>
              <p:nvPr/>
            </p:nvSpPr>
            <p:spPr>
              <a:xfrm>
                <a:off x="6069310" y="22383118"/>
                <a:ext cx="898832" cy="461665"/>
              </a:xfrm>
              <a:prstGeom prst="rect">
                <a:avLst/>
              </a:prstGeom>
              <a:noFill/>
            </p:spPr>
            <p:txBody>
              <a:bodyPr wrap="square" rtlCol="0">
                <a:spAutoFit/>
              </a:bodyPr>
              <a:lstStyle/>
              <a:p>
                <a:r>
                  <a:rPr lang="en-US" sz="2400" dirty="0"/>
                  <a:t>110</a:t>
                </a:r>
              </a:p>
            </p:txBody>
          </p:sp>
          <p:sp>
            <p:nvSpPr>
              <p:cNvPr id="36" name="TextBox 35"/>
              <p:cNvSpPr txBox="1"/>
              <p:nvPr/>
            </p:nvSpPr>
            <p:spPr>
              <a:xfrm>
                <a:off x="3046691" y="22383118"/>
                <a:ext cx="898832" cy="461665"/>
              </a:xfrm>
              <a:prstGeom prst="rect">
                <a:avLst/>
              </a:prstGeom>
              <a:noFill/>
            </p:spPr>
            <p:txBody>
              <a:bodyPr wrap="square" rtlCol="0">
                <a:spAutoFit/>
              </a:bodyPr>
              <a:lstStyle/>
              <a:p>
                <a:r>
                  <a:rPr lang="en-US" sz="2400" dirty="0"/>
                  <a:t>001</a:t>
                </a:r>
              </a:p>
            </p:txBody>
          </p:sp>
        </p:grpSp>
        <p:sp>
          <p:nvSpPr>
            <p:cNvPr id="30" name="TextBox 29"/>
            <p:cNvSpPr txBox="1"/>
            <p:nvPr/>
          </p:nvSpPr>
          <p:spPr>
            <a:xfrm>
              <a:off x="2530168" y="21052413"/>
              <a:ext cx="898832" cy="461665"/>
            </a:xfrm>
            <a:prstGeom prst="rect">
              <a:avLst/>
            </a:prstGeom>
            <a:noFill/>
          </p:spPr>
          <p:txBody>
            <a:bodyPr wrap="square" rtlCol="0">
              <a:spAutoFit/>
            </a:bodyPr>
            <a:lstStyle/>
            <a:p>
              <a:r>
                <a:rPr lang="en-US" sz="2400" dirty="0"/>
                <a:t>000</a:t>
              </a:r>
            </a:p>
          </p:txBody>
        </p:sp>
        <p:sp>
          <p:nvSpPr>
            <p:cNvPr id="31" name="TextBox 30"/>
            <p:cNvSpPr txBox="1"/>
            <p:nvPr/>
          </p:nvSpPr>
          <p:spPr>
            <a:xfrm>
              <a:off x="6680439" y="21052413"/>
              <a:ext cx="898832" cy="461665"/>
            </a:xfrm>
            <a:prstGeom prst="rect">
              <a:avLst/>
            </a:prstGeom>
            <a:noFill/>
          </p:spPr>
          <p:txBody>
            <a:bodyPr wrap="square" rtlCol="0">
              <a:spAutoFit/>
            </a:bodyPr>
            <a:lstStyle/>
            <a:p>
              <a:r>
                <a:rPr lang="en-US" sz="2400" dirty="0"/>
                <a:t>111</a:t>
              </a:r>
            </a:p>
          </p:txBody>
        </p:sp>
      </p:grpSp>
    </p:spTree>
    <p:extLst>
      <p:ext uri="{BB962C8B-B14F-4D97-AF65-F5344CB8AC3E}">
        <p14:creationId xmlns:p14="http://schemas.microsoft.com/office/powerpoint/2010/main" val="528071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Control Case</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2385" y="2211470"/>
            <a:ext cx="4572000" cy="27559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0862" y="2215218"/>
            <a:ext cx="4695613" cy="2752151"/>
          </a:xfrm>
          <a:prstGeom prst="rect">
            <a:avLst/>
          </a:prstGeom>
        </p:spPr>
      </p:pic>
    </p:spTree>
    <p:extLst>
      <p:ext uri="{BB962C8B-B14F-4D97-AF65-F5344CB8AC3E}">
        <p14:creationId xmlns:p14="http://schemas.microsoft.com/office/powerpoint/2010/main" val="105029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Current Data: Width 6</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785" y="2169614"/>
            <a:ext cx="5724936" cy="382368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1648" y="2169614"/>
            <a:ext cx="5726251" cy="3825891"/>
          </a:xfrm>
          <a:prstGeom prst="rect">
            <a:avLst/>
          </a:prstGeom>
        </p:spPr>
      </p:pic>
    </p:spTree>
    <p:extLst>
      <p:ext uri="{BB962C8B-B14F-4D97-AF65-F5344CB8AC3E}">
        <p14:creationId xmlns:p14="http://schemas.microsoft.com/office/powerpoint/2010/main" val="274086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Current Data: Width 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357" y="1975404"/>
            <a:ext cx="5665304" cy="378806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0977" y="1950688"/>
            <a:ext cx="5638193" cy="3817026"/>
          </a:xfrm>
          <a:prstGeom prst="rect">
            <a:avLst/>
          </a:prstGeom>
        </p:spPr>
      </p:pic>
    </p:spTree>
    <p:extLst>
      <p:ext uri="{BB962C8B-B14F-4D97-AF65-F5344CB8AC3E}">
        <p14:creationId xmlns:p14="http://schemas.microsoft.com/office/powerpoint/2010/main" val="536716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State Transition Diagrams</a:t>
            </a:r>
          </a:p>
        </p:txBody>
      </p:sp>
      <p:grpSp>
        <p:nvGrpSpPr>
          <p:cNvPr id="13" name="Group 12"/>
          <p:cNvGrpSpPr/>
          <p:nvPr/>
        </p:nvGrpSpPr>
        <p:grpSpPr>
          <a:xfrm>
            <a:off x="6400800" y="1690688"/>
            <a:ext cx="5258685" cy="4819719"/>
            <a:chOff x="6589641" y="1690688"/>
            <a:chExt cx="5258685" cy="4819719"/>
          </a:xfrm>
        </p:grpSpPr>
        <p:sp>
          <p:nvSpPr>
            <p:cNvPr id="9" name="Rectangle 8"/>
            <p:cNvSpPr/>
            <p:nvPr/>
          </p:nvSpPr>
          <p:spPr>
            <a:xfrm>
              <a:off x="6589641" y="1690688"/>
              <a:ext cx="5258683" cy="48197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8552" y="5126461"/>
              <a:ext cx="4160863" cy="1383946"/>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9643" y="1690688"/>
              <a:ext cx="5258683" cy="3435773"/>
            </a:xfrm>
            <a:prstGeom prst="rect">
              <a:avLst/>
            </a:prstGeom>
          </p:spPr>
        </p:pic>
      </p:grpSp>
      <p:grpSp>
        <p:nvGrpSpPr>
          <p:cNvPr id="14" name="Group 13"/>
          <p:cNvGrpSpPr/>
          <p:nvPr/>
        </p:nvGrpSpPr>
        <p:grpSpPr>
          <a:xfrm>
            <a:off x="599657" y="1688562"/>
            <a:ext cx="4793244" cy="4822908"/>
            <a:chOff x="838197" y="1688562"/>
            <a:chExt cx="4793244" cy="4822908"/>
          </a:xfrm>
        </p:grpSpPr>
        <p:sp>
          <p:nvSpPr>
            <p:cNvPr id="11" name="Rectangle 10"/>
            <p:cNvSpPr/>
            <p:nvPr/>
          </p:nvSpPr>
          <p:spPr>
            <a:xfrm>
              <a:off x="838197" y="1688562"/>
              <a:ext cx="4793244" cy="48229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p:cNvGrpSpPr/>
            <p:nvPr/>
          </p:nvGrpSpPr>
          <p:grpSpPr>
            <a:xfrm>
              <a:off x="882142" y="1708440"/>
              <a:ext cx="4686401" cy="4799321"/>
              <a:chOff x="882142" y="1708440"/>
              <a:chExt cx="4686401" cy="4799321"/>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2142" y="5723312"/>
                <a:ext cx="4686401" cy="784449"/>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6089" y="1708440"/>
                <a:ext cx="4598505" cy="4024812"/>
              </a:xfrm>
              <a:prstGeom prst="rect">
                <a:avLst/>
              </a:prstGeom>
            </p:spPr>
          </p:pic>
        </p:grpSp>
      </p:grpSp>
    </p:spTree>
    <p:extLst>
      <p:ext uri="{BB962C8B-B14F-4D97-AF65-F5344CB8AC3E}">
        <p14:creationId xmlns:p14="http://schemas.microsoft.com/office/powerpoint/2010/main" val="3891836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Conclusion and next steps</a:t>
            </a:r>
          </a:p>
        </p:txBody>
      </p:sp>
      <p:sp>
        <p:nvSpPr>
          <p:cNvPr id="3" name="Content Placeholder 2"/>
          <p:cNvSpPr>
            <a:spLocks noGrp="1"/>
          </p:cNvSpPr>
          <p:nvPr>
            <p:ph idx="1"/>
          </p:nvPr>
        </p:nvSpPr>
        <p:spPr/>
        <p:txBody>
          <a:bodyPr/>
          <a:lstStyle/>
          <a:p>
            <a:pPr>
              <a:lnSpc>
                <a:spcPct val="200000"/>
              </a:lnSpc>
            </a:pPr>
            <a:r>
              <a:rPr lang="en-US" sz="3600" dirty="0">
                <a:solidFill>
                  <a:schemeClr val="bg1"/>
                </a:solidFill>
              </a:rPr>
              <a:t>Reversible rules capable of producing OEE under certain conditions</a:t>
            </a:r>
            <a:endParaRPr lang="en-US" dirty="0">
              <a:solidFill>
                <a:schemeClr val="bg1"/>
              </a:solidFill>
            </a:endParaRPr>
          </a:p>
          <a:p>
            <a:pPr>
              <a:lnSpc>
                <a:spcPct val="200000"/>
              </a:lnSpc>
            </a:pPr>
            <a:r>
              <a:rPr lang="en-US" sz="3600" dirty="0">
                <a:solidFill>
                  <a:schemeClr val="bg1"/>
                </a:solidFill>
              </a:rPr>
              <a:t>How many reversible rules are necessary for OEE?</a:t>
            </a:r>
          </a:p>
        </p:txBody>
      </p:sp>
    </p:spTree>
    <p:extLst>
      <p:ext uri="{BB962C8B-B14F-4D97-AF65-F5344CB8AC3E}">
        <p14:creationId xmlns:p14="http://schemas.microsoft.com/office/powerpoint/2010/main" val="1808451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Acknowledgements</a:t>
            </a:r>
          </a:p>
        </p:txBody>
      </p:sp>
      <p:sp>
        <p:nvSpPr>
          <p:cNvPr id="3" name="Content Placeholder 2"/>
          <p:cNvSpPr>
            <a:spLocks noGrp="1"/>
          </p:cNvSpPr>
          <p:nvPr>
            <p:ph idx="1"/>
          </p:nvPr>
        </p:nvSpPr>
        <p:spPr/>
        <p:txBody>
          <a:bodyPr>
            <a:normAutofit/>
          </a:bodyPr>
          <a:lstStyle/>
          <a:p>
            <a:pPr marL="0" indent="0">
              <a:buNone/>
            </a:pPr>
            <a:r>
              <a:rPr lang="en-US" sz="3600" dirty="0">
                <a:solidFill>
                  <a:schemeClr val="bg1"/>
                </a:solidFill>
              </a:rPr>
              <a:t>I would like to express my sincerest gratitude to my mentor Sara Walker, graduate student Alyssa Adams, NASA Space Grant, and the School of Earth and Space Exploration at Arizona State University.</a:t>
            </a:r>
          </a:p>
        </p:txBody>
      </p:sp>
    </p:spTree>
    <p:extLst>
      <p:ext uri="{BB962C8B-B14F-4D97-AF65-F5344CB8AC3E}">
        <p14:creationId xmlns:p14="http://schemas.microsoft.com/office/powerpoint/2010/main" val="2781118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1480</TotalTime>
  <Words>348</Words>
  <Application>Microsoft Office PowerPoint</Application>
  <PresentationFormat>Widescreen</PresentationFormat>
  <Paragraphs>29</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Testing Mechanisms for Open-ended Evolution in Reversible CA</vt:lpstr>
      <vt:lpstr>What does any of that mean?</vt:lpstr>
      <vt:lpstr>Important Note</vt:lpstr>
      <vt:lpstr>Control Case</vt:lpstr>
      <vt:lpstr>Current Data: Width 6</vt:lpstr>
      <vt:lpstr>Current Data: Width 7</vt:lpstr>
      <vt:lpstr>State Transition Diagrams</vt:lpstr>
      <vt:lpstr>Conclusion and next steps</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Mechanisms for Open-ended Evolution in Reversible CA</dc:title>
  <dc:creator>Angelica Berner</dc:creator>
  <cp:lastModifiedBy>Angelica Berner</cp:lastModifiedBy>
  <cp:revision>22</cp:revision>
  <dcterms:created xsi:type="dcterms:W3CDTF">2017-04-07T03:52:05Z</dcterms:created>
  <dcterms:modified xsi:type="dcterms:W3CDTF">2017-04-08T04:32:48Z</dcterms:modified>
</cp:coreProperties>
</file>